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  <p:sldMasterId id="2147483712" r:id="rId2"/>
    <p:sldMasterId id="2147483737" r:id="rId3"/>
  </p:sldMasterIdLst>
  <p:notesMasterIdLst>
    <p:notesMasterId r:id="rId23"/>
  </p:notesMasterIdLst>
  <p:handoutMasterIdLst>
    <p:handoutMasterId r:id="rId24"/>
  </p:handoutMasterIdLst>
  <p:sldIdLst>
    <p:sldId id="280" r:id="rId4"/>
    <p:sldId id="281" r:id="rId5"/>
    <p:sldId id="288" r:id="rId6"/>
    <p:sldId id="282" r:id="rId7"/>
    <p:sldId id="283" r:id="rId8"/>
    <p:sldId id="284" r:id="rId9"/>
    <p:sldId id="291" r:id="rId10"/>
    <p:sldId id="285" r:id="rId11"/>
    <p:sldId id="286" r:id="rId12"/>
    <p:sldId id="287" r:id="rId13"/>
    <p:sldId id="292" r:id="rId14"/>
    <p:sldId id="293" r:id="rId15"/>
    <p:sldId id="294" r:id="rId16"/>
    <p:sldId id="295" r:id="rId17"/>
    <p:sldId id="296" r:id="rId18"/>
    <p:sldId id="299" r:id="rId19"/>
    <p:sldId id="300" r:id="rId20"/>
    <p:sldId id="297" r:id="rId21"/>
    <p:sldId id="298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66"/>
    <a:srgbClr val="A50021"/>
    <a:srgbClr val="FF0000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96" autoAdjust="0"/>
    <p:restoredTop sz="94660"/>
  </p:normalViewPr>
  <p:slideViewPr>
    <p:cSldViewPr>
      <p:cViewPr>
        <p:scale>
          <a:sx n="75" d="100"/>
          <a:sy n="75" d="100"/>
        </p:scale>
        <p:origin x="-702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53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159B4-7D68-4E38-8861-2D8A564BF21D}" type="datetimeFigureOut">
              <a:rPr lang="hr-HR" smtClean="0"/>
              <a:pPr/>
              <a:t>26.10.2017.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80529-F084-4447-BAFE-2A3E13553854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9603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sr-Latn-R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sr-Latn-RS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sr-Latn-RS" smtClean="0"/>
              <a:t>Click to edit Master text styles</a:t>
            </a:r>
          </a:p>
          <a:p>
            <a:pPr lvl="1"/>
            <a:r>
              <a:rPr lang="en-US" altLang="sr-Latn-RS" smtClean="0"/>
              <a:t>Second level</a:t>
            </a:r>
          </a:p>
          <a:p>
            <a:pPr lvl="2"/>
            <a:r>
              <a:rPr lang="en-US" altLang="sr-Latn-RS" smtClean="0"/>
              <a:t>Third level</a:t>
            </a:r>
          </a:p>
          <a:p>
            <a:pPr lvl="3"/>
            <a:r>
              <a:rPr lang="en-US" altLang="sr-Latn-RS" smtClean="0"/>
              <a:t>Fourth level</a:t>
            </a:r>
          </a:p>
          <a:p>
            <a:pPr lvl="4"/>
            <a:r>
              <a:rPr lang="en-US" altLang="sr-Latn-RS" smtClean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sr-Latn-RS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3D3C529-72BA-4F13-9658-816238A11FC1}" type="slidenum">
              <a:rPr lang="en-US" altLang="sr-Latn-RS"/>
              <a:pPr/>
              <a:t>‹#›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28958805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FA2267-4B7B-47E1-94ED-E47B06AEE70B}" type="slidenum">
              <a:rPr lang="en-US" altLang="sr-Latn-RS"/>
              <a:pPr/>
              <a:t>1</a:t>
            </a:fld>
            <a:endParaRPr lang="en-US" altLang="sr-Latn-RS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/>
              <a:pPr/>
              <a:t>12</a:t>
            </a:fld>
            <a:endParaRPr lang="en-US" altLang="sr-Latn-R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/>
              <a:pPr/>
              <a:t>13</a:t>
            </a:fld>
            <a:endParaRPr lang="en-US" altLang="sr-Latn-R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/>
              <a:pPr/>
              <a:t>14</a:t>
            </a:fld>
            <a:endParaRPr lang="en-US" altLang="sr-Latn-R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/>
              <a:pPr/>
              <a:t>15</a:t>
            </a:fld>
            <a:endParaRPr lang="en-US" altLang="sr-Latn-R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/>
              <a:pPr/>
              <a:t>16</a:t>
            </a:fld>
            <a:endParaRPr lang="en-US" altLang="sr-Latn-R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/>
              <a:pPr/>
              <a:t>17</a:t>
            </a:fld>
            <a:endParaRPr lang="en-US" altLang="sr-Latn-R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/>
              <a:pPr/>
              <a:t>2</a:t>
            </a:fld>
            <a:endParaRPr lang="en-US" altLang="sr-Latn-R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/>
              <a:pPr/>
              <a:t>3</a:t>
            </a:fld>
            <a:endParaRPr lang="en-US" altLang="sr-Latn-R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/>
              <a:pPr/>
              <a:t>5</a:t>
            </a:fld>
            <a:endParaRPr lang="en-US" altLang="sr-Latn-R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/>
              <a:pPr/>
              <a:t>6</a:t>
            </a:fld>
            <a:endParaRPr lang="en-US" altLang="sr-Latn-R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/>
              <a:pPr/>
              <a:t>7</a:t>
            </a:fld>
            <a:endParaRPr lang="en-US" altLang="sr-Latn-R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/>
              <a:pPr/>
              <a:t>8</a:t>
            </a:fld>
            <a:endParaRPr lang="en-US" altLang="sr-Latn-R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/>
              <a:pPr/>
              <a:t>10</a:t>
            </a:fld>
            <a:endParaRPr lang="en-US" altLang="sr-Latn-R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/>
              <a:pPr/>
              <a:t>11</a:t>
            </a:fld>
            <a:endParaRPr lang="en-US" altLang="sr-Latn-R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88537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73700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1600200"/>
            <a:ext cx="2112963" cy="4525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19125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54063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28851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67089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281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7732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6288" y="17732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58068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02907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64909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047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165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56665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558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035067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7488" y="188913"/>
            <a:ext cx="2057400" cy="6110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5288" y="188913"/>
            <a:ext cx="6019800" cy="6110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022760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5" y="188913"/>
            <a:ext cx="62134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288" y="17732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86288" y="1773238"/>
            <a:ext cx="40386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86288" y="4111625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06418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5" y="188913"/>
            <a:ext cx="62134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288" y="17732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6288" y="17732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158343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699E3-C80B-47D9-ACF1-8D032AC3480F}" type="datetimeFigureOut">
              <a:rPr lang="hr-HR" smtClean="0"/>
              <a:pPr/>
              <a:t>26.10.2017.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A384F-49FB-4005-9252-655E6B80B318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39659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7504" y="44624"/>
            <a:ext cx="8856984" cy="720080"/>
          </a:xfrm>
        </p:spPr>
        <p:txBody>
          <a:bodyPr/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08720"/>
            <a:ext cx="8856984" cy="5760640"/>
          </a:xfrm>
        </p:spPr>
        <p:txBody>
          <a:bodyPr/>
          <a:lstStyle>
            <a:lvl1pPr marL="324000" indent="-324000">
              <a:buFont typeface="Calibri" panose="020F0502020204030204" pitchFamily="34" charset="0"/>
              <a:buChar char="–"/>
              <a:defRPr sz="2800"/>
            </a:lvl1pPr>
            <a:lvl2pPr>
              <a:defRPr sz="2400"/>
            </a:lvl2pPr>
            <a:lvl3pPr marL="1143000" indent="-228600">
              <a:buFont typeface="Courier New" panose="02070309020205020404" pitchFamily="49" charset="0"/>
              <a:buChar char="­"/>
              <a:defRPr/>
            </a:lvl3pPr>
            <a:lvl5pPr marL="2057400" indent="-228600">
              <a:buFont typeface="Courier New" panose="02070309020205020404" pitchFamily="49" charset="0"/>
              <a:buChar char="­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51520" y="692696"/>
            <a:ext cx="87129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510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699E3-C80B-47D9-ACF1-8D032AC3480F}" type="datetimeFigureOut">
              <a:rPr lang="hr-HR" smtClean="0"/>
              <a:pPr/>
              <a:t>26.10.2017.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A384F-49FB-4005-9252-655E6B80B318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56487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699E3-C80B-47D9-ACF1-8D032AC3480F}" type="datetimeFigureOut">
              <a:rPr lang="hr-HR" smtClean="0"/>
              <a:pPr/>
              <a:t>26.10.2017.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A384F-49FB-4005-9252-655E6B80B318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547265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699E3-C80B-47D9-ACF1-8D032AC3480F}" type="datetimeFigureOut">
              <a:rPr lang="hr-HR" smtClean="0"/>
              <a:pPr/>
              <a:t>26.10.2017.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A384F-49FB-4005-9252-655E6B80B318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79177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90252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699E3-C80B-47D9-ACF1-8D032AC3480F}" type="datetimeFigureOut">
              <a:rPr lang="hr-HR" smtClean="0"/>
              <a:pPr/>
              <a:t>26.10.2017.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A384F-49FB-4005-9252-655E6B80B318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656534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699E3-C80B-47D9-ACF1-8D032AC3480F}" type="datetimeFigureOut">
              <a:rPr lang="hr-HR" smtClean="0"/>
              <a:pPr/>
              <a:t>26.10.2017.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A384F-49FB-4005-9252-655E6B80B318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664603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699E3-C80B-47D9-ACF1-8D032AC3480F}" type="datetimeFigureOut">
              <a:rPr lang="hr-HR" smtClean="0"/>
              <a:pPr/>
              <a:t>26.10.2017.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A384F-49FB-4005-9252-655E6B80B318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946133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699E3-C80B-47D9-ACF1-8D032AC3480F}" type="datetimeFigureOut">
              <a:rPr lang="hr-HR" smtClean="0"/>
              <a:pPr/>
              <a:t>26.10.2017.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A384F-49FB-4005-9252-655E6B80B318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364903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699E3-C80B-47D9-ACF1-8D032AC3480F}" type="datetimeFigureOut">
              <a:rPr lang="hr-HR" smtClean="0"/>
              <a:pPr/>
              <a:t>26.10.2017.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A384F-49FB-4005-9252-655E6B80B318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62195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699E3-C80B-47D9-ACF1-8D032AC3480F}" type="datetimeFigureOut">
              <a:rPr lang="hr-HR" smtClean="0"/>
              <a:pPr/>
              <a:t>26.10.2017.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A384F-49FB-4005-9252-655E6B80B318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2102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5" y="188913"/>
            <a:ext cx="62134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288" y="1773238"/>
            <a:ext cx="4038600" cy="4525962"/>
          </a:xfrm>
        </p:spPr>
        <p:txBody>
          <a:bodyPr/>
          <a:lstStyle>
            <a:lvl1pPr marL="342900" indent="-342900">
              <a:buFont typeface="Calibri" panose="020F0502020204030204" pitchFamily="34" charset="0"/>
              <a:buChar char="–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86288" y="1773238"/>
            <a:ext cx="4038600" cy="2185987"/>
          </a:xfrm>
        </p:spPr>
        <p:txBody>
          <a:bodyPr/>
          <a:lstStyle>
            <a:lvl1pPr marL="342900" indent="-342900">
              <a:buFont typeface="Calibri" panose="020F0502020204030204" pitchFamily="34" charset="0"/>
              <a:buChar char="–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86288" y="4111625"/>
            <a:ext cx="4038600" cy="2187575"/>
          </a:xfrm>
        </p:spPr>
        <p:txBody>
          <a:bodyPr/>
          <a:lstStyle>
            <a:lvl1pPr marL="342900" indent="-342900">
              <a:buFont typeface="Calibri" panose="020F0502020204030204" pitchFamily="34" charset="0"/>
              <a:buChar char="–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706418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05540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728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16028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61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1697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339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28000">
              <a:schemeClr val="bg2">
                <a:tint val="80000"/>
                <a:satMod val="300000"/>
                <a:lumMod val="61000"/>
              </a:schemeClr>
            </a:gs>
            <a:gs pos="100000">
              <a:schemeClr val="bg2">
                <a:shade val="30000"/>
                <a:satMod val="200000"/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79613" y="2636838"/>
            <a:ext cx="6934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sr-Latn-RS" smtClean="0"/>
              <a:t>Click to edit Master title style</a:t>
            </a:r>
            <a:endParaRPr lang="hr-HR" altLang="sr-Latn-RS" smtClean="0"/>
          </a:p>
        </p:txBody>
      </p:sp>
      <p:pic>
        <p:nvPicPr>
          <p:cNvPr id="121859" name="Picture 3" descr="gea copy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97213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skolsk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6434138"/>
            <a:ext cx="2087562" cy="42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28000">
              <a:schemeClr val="bg2">
                <a:tint val="80000"/>
                <a:satMod val="300000"/>
                <a:lumMod val="61000"/>
              </a:schemeClr>
            </a:gs>
            <a:gs pos="100000">
              <a:schemeClr val="bg2">
                <a:shade val="30000"/>
                <a:satMod val="200000"/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188913"/>
            <a:ext cx="62134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r-HR" altLang="sr-Latn-RS" smtClean="0"/>
              <a:t>Click to edit Master title style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773238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r-HR" altLang="sr-Latn-RS" smtClean="0"/>
              <a:t>Click to edit Master text styles</a:t>
            </a:r>
          </a:p>
          <a:p>
            <a:pPr lvl="1"/>
            <a:r>
              <a:rPr lang="hr-HR" altLang="sr-Latn-RS" smtClean="0"/>
              <a:t>Second level</a:t>
            </a:r>
          </a:p>
          <a:p>
            <a:pPr lvl="2"/>
            <a:r>
              <a:rPr lang="hr-HR" altLang="sr-Latn-RS" smtClean="0"/>
              <a:t>Third level</a:t>
            </a:r>
          </a:p>
          <a:p>
            <a:pPr lvl="3"/>
            <a:r>
              <a:rPr lang="hr-HR" altLang="sr-Latn-RS" smtClean="0"/>
              <a:t>Fourth level</a:t>
            </a:r>
          </a:p>
          <a:p>
            <a:pPr lvl="4"/>
            <a:r>
              <a:rPr lang="hr-HR" altLang="sr-Latn-RS" smtClean="0"/>
              <a:t>Fifth level</a:t>
            </a:r>
          </a:p>
        </p:txBody>
      </p:sp>
      <p:pic>
        <p:nvPicPr>
          <p:cNvPr id="123908" name="Picture 4" descr="gea copy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2988" cy="10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909" name="Picture 5" descr="skolsk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6434138"/>
            <a:ext cx="2087562" cy="42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bg2">
                <a:tint val="80000"/>
                <a:satMod val="300000"/>
                <a:lumMod val="61000"/>
              </a:schemeClr>
            </a:gs>
            <a:gs pos="100000">
              <a:schemeClr val="bg2">
                <a:shade val="30000"/>
                <a:satMod val="200000"/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699E3-C80B-47D9-ACF1-8D032AC3480F}" type="datetimeFigureOut">
              <a:rPr lang="hr-HR" smtClean="0"/>
              <a:pPr/>
              <a:t>26.10.2017.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A384F-49FB-4005-9252-655E6B80B318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89199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licdn.com/mpr/mpr/AAEAAQAAAAAAAAo5AAAAJDBjY2M1YjA1LTYxNDItNDk2NS1hZDQ0LTk0MzNmMjhhM2I4O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3" t="-332" r="3150" b="332"/>
          <a:stretch/>
        </p:blipFill>
        <p:spPr bwMode="auto">
          <a:xfrm>
            <a:off x="0" y="0"/>
            <a:ext cx="9144000" cy="683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5085184"/>
            <a:ext cx="9144000" cy="1772816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51520" y="5157192"/>
            <a:ext cx="8316913" cy="1897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ts val="6000"/>
              </a:lnSpc>
            </a:pPr>
            <a:r>
              <a:rPr lang="hr-HR" altLang="sr-Latn-R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Institucije Europske unije i ostale europske integracije</a:t>
            </a:r>
            <a:endParaRPr lang="en-US" altLang="sr-Latn-R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9466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 PRAVDE EUROPSKE UNIJE</a:t>
            </a:r>
            <a:endParaRPr lang="hr-HR" altLang="sr-Latn-R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504" y="1052736"/>
            <a:ext cx="9036496" cy="2016224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sjedište u </a:t>
            </a:r>
            <a:r>
              <a:rPr lang="vi-VN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Luxembourgu</a:t>
            </a: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i sastoji se od sudaca i glavnih tužitelja koji se imenuju na 6 godina</a:t>
            </a:r>
          </a:p>
          <a:p>
            <a:pPr>
              <a:spcBef>
                <a:spcPts val="1800"/>
              </a:spcBef>
            </a:pPr>
            <a:r>
              <a:rPr lang="vi-VN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uloga suda </a:t>
            </a: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je </a:t>
            </a:r>
            <a:r>
              <a:rPr lang="vi-VN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osigurat</a:t>
            </a:r>
            <a:r>
              <a:rPr lang="hr-HR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vi-VN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poštivanje zakona </a:t>
            </a: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u tumačenju i provedbi Ugovora</a:t>
            </a:r>
          </a:p>
          <a:p>
            <a:pPr>
              <a:spcBef>
                <a:spcPts val="1800"/>
              </a:spcBef>
            </a:pPr>
            <a:r>
              <a:rPr lang="vi-VN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provjerava rad </a:t>
            </a:r>
            <a:r>
              <a:rPr lang="hr-HR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hr-HR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vi-VN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parlamenta</a:t>
            </a:r>
            <a:r>
              <a:rPr lang="vi-VN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vijeća</a:t>
            </a:r>
            <a:r>
              <a:rPr lang="hr-HR" altLang="sr-Latn-R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hr-HR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vi-VN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komisije</a:t>
            </a:r>
            <a:endParaRPr lang="hr-HR" altLang="sr-Latn-RS" sz="2600" b="1" dirty="0" smtClean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 descr="http://www.newscentral.de/wp-content/uploads/2011/10/Europ%C3%A4ischer-Gerichtshof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5"/>
          <a:stretch/>
        </p:blipFill>
        <p:spPr bwMode="auto">
          <a:xfrm>
            <a:off x="3835400" y="2780928"/>
            <a:ext cx="5149636" cy="367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09299" y="6424809"/>
            <a:ext cx="283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>
                <a:latin typeface="+mj-lt"/>
              </a:rPr>
              <a:t>Sud pravde (Luxembourg)</a:t>
            </a:r>
          </a:p>
        </p:txBody>
      </p:sp>
    </p:spTree>
    <p:extLst>
      <p:ext uri="{BB962C8B-B14F-4D97-AF65-F5344CB8AC3E}">
        <p14:creationId xmlns:p14="http://schemas.microsoft.com/office/powerpoint/2010/main" val="2154546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REVIZORSKI SUD</a:t>
            </a:r>
            <a:endParaRPr lang="hr-HR" altLang="sr-Latn-R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504" y="1052736"/>
            <a:ext cx="9036496" cy="2016224"/>
          </a:xfrm>
        </p:spPr>
        <p:txBody>
          <a:bodyPr>
            <a:noAutofit/>
          </a:bodyPr>
          <a:lstStyle/>
          <a:p>
            <a:pPr lvl="0"/>
            <a:r>
              <a:rPr lang="hr-HR" sz="2800" dirty="0"/>
              <a:t>sastoji se od 25 članova na mandat od 6 godina</a:t>
            </a:r>
          </a:p>
          <a:p>
            <a:pPr lvl="0"/>
            <a:r>
              <a:rPr lang="hr-HR" sz="2800" dirty="0"/>
              <a:t>provjerava ispravnost i urednost </a:t>
            </a:r>
            <a:r>
              <a:rPr lang="hr-HR" sz="2800" b="1" dirty="0">
                <a:solidFill>
                  <a:srgbClr val="FFFF00"/>
                </a:solidFill>
              </a:rPr>
              <a:t>prihoda</a:t>
            </a:r>
            <a:r>
              <a:rPr lang="hr-HR" sz="2800" dirty="0">
                <a:solidFill>
                  <a:srgbClr val="FFFF00"/>
                </a:solidFill>
              </a:rPr>
              <a:t> </a:t>
            </a:r>
            <a:r>
              <a:rPr lang="hr-HR" sz="2800" dirty="0"/>
              <a:t>i </a:t>
            </a:r>
            <a:r>
              <a:rPr lang="hr-HR" sz="2800" b="1" dirty="0">
                <a:solidFill>
                  <a:srgbClr val="FFFF00"/>
                </a:solidFill>
              </a:rPr>
              <a:t>rashoda</a:t>
            </a:r>
            <a:r>
              <a:rPr lang="hr-HR" sz="2800" dirty="0">
                <a:solidFill>
                  <a:srgbClr val="FFFF00"/>
                </a:solidFill>
              </a:rPr>
              <a:t> </a:t>
            </a:r>
            <a:r>
              <a:rPr lang="hr-HR" sz="2800" dirty="0"/>
              <a:t>Unije te </a:t>
            </a:r>
            <a:r>
              <a:rPr lang="hr-HR" sz="2800" b="1" dirty="0">
                <a:solidFill>
                  <a:srgbClr val="FFFF00"/>
                </a:solidFill>
              </a:rPr>
              <a:t>ispravnost upravljanja sredstvima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9992" y="6255031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latin typeface="+mj-lt"/>
              </a:rPr>
              <a:t>Revizorski su (Luxembourg</a:t>
            </a:r>
            <a:r>
              <a:rPr lang="hr-HR" sz="2000" dirty="0">
                <a:latin typeface="+mj-lt"/>
              </a:rPr>
              <a:t>)</a:t>
            </a:r>
          </a:p>
        </p:txBody>
      </p:sp>
      <p:pic>
        <p:nvPicPr>
          <p:cNvPr id="1026" name="Picture 2" descr="http://www.eud.eu/files/7414/5751/4797/ECA_l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6019"/>
            <a:ext cx="5485432" cy="353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524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OSTALE EUROPSKE ORGANIZACIJE</a:t>
            </a:r>
            <a:endParaRPr lang="hr-HR" altLang="sr-Latn-R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504" y="1052736"/>
            <a:ext cx="9036496" cy="2016224"/>
          </a:xfrm>
        </p:spPr>
        <p:txBody>
          <a:bodyPr>
            <a:noAutofit/>
          </a:bodyPr>
          <a:lstStyle/>
          <a:p>
            <a:pPr lvl="0">
              <a:spcBef>
                <a:spcPts val="1800"/>
              </a:spcBef>
            </a:pPr>
            <a:r>
              <a:rPr lang="hr-HR" sz="2800" dirty="0"/>
              <a:t>Europsko udruženje slobodne </a:t>
            </a:r>
            <a:r>
              <a:rPr lang="hr-HR" sz="2800" dirty="0" smtClean="0"/>
              <a:t>trgovine – EFTA  </a:t>
            </a:r>
            <a:br>
              <a:rPr lang="hr-HR" sz="2800" dirty="0" smtClean="0"/>
            </a:br>
            <a:r>
              <a:rPr lang="hr-HR" sz="2200" i="1" dirty="0" smtClean="0">
                <a:solidFill>
                  <a:schemeClr val="tx1">
                    <a:lumMod val="85000"/>
                  </a:schemeClr>
                </a:solidFill>
              </a:rPr>
              <a:t>(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European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Free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Trade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Association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hr-HR" sz="2800" dirty="0"/>
              <a:t>Srednjoeuropski ugovor o slobodnoj trgovini – CEFTA 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(Central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European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Free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Trade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Agreement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hr-HR" sz="2800" dirty="0"/>
              <a:t>Vijeće Europe 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(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Council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of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Europe)</a:t>
            </a:r>
          </a:p>
          <a:p>
            <a:pPr>
              <a:spcBef>
                <a:spcPts val="1800"/>
              </a:spcBef>
            </a:pPr>
            <a:r>
              <a:rPr lang="hr-HR" sz="2800" dirty="0"/>
              <a:t>Organizacija za europsku sigurnost i suradnju – OESS 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(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Organization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for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Security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and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Cooperation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in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Europe, OSCE)</a:t>
            </a:r>
          </a:p>
          <a:p>
            <a:pPr>
              <a:spcBef>
                <a:spcPts val="1800"/>
              </a:spcBef>
            </a:pPr>
            <a:r>
              <a:rPr lang="hr-HR" sz="2800" dirty="0"/>
              <a:t>Zapadnoeuropska unija WEU 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(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Western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European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Union</a:t>
            </a:r>
            <a:r>
              <a:rPr lang="hr-HR" sz="2200" i="1" dirty="0" smtClean="0">
                <a:solidFill>
                  <a:schemeClr val="tx1">
                    <a:lumMod val="85000"/>
                  </a:schemeClr>
                </a:solidFill>
              </a:rPr>
              <a:t>)</a:t>
            </a:r>
            <a:endParaRPr lang="hr-HR" sz="2200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136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hr-HR" altLang="sr-Latn-R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EFTA </a:t>
            </a:r>
            <a:r>
              <a:rPr lang="hr-HR" altLang="sr-Latn-R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Europsko </a:t>
            </a:r>
            <a:r>
              <a:rPr lang="hr-HR" altLang="sr-Latn-R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udruženje slobodne </a:t>
            </a:r>
            <a:r>
              <a:rPr lang="hr-HR" altLang="sr-Latn-R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trgovine</a:t>
            </a:r>
            <a:endParaRPr lang="hr-HR" altLang="sr-Latn-RS" sz="4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504" y="1052736"/>
            <a:ext cx="8928992" cy="3168352"/>
          </a:xfrm>
        </p:spPr>
        <p:txBody>
          <a:bodyPr>
            <a:noAutofit/>
          </a:bodyPr>
          <a:lstStyle/>
          <a:p>
            <a:pPr lvl="0">
              <a:spcBef>
                <a:spcPts val="1200"/>
              </a:spcBef>
            </a:pPr>
            <a:r>
              <a:rPr lang="hr-HR" sz="2800" b="1" dirty="0">
                <a:solidFill>
                  <a:srgbClr val="FFFF00"/>
                </a:solidFill>
              </a:rPr>
              <a:t>članice: </a:t>
            </a:r>
            <a:r>
              <a:rPr lang="hr-HR" sz="2800" dirty="0"/>
              <a:t>Island, Lihtenštajn, Norveška i Švicarska</a:t>
            </a:r>
          </a:p>
          <a:p>
            <a:pPr lvl="0">
              <a:spcBef>
                <a:spcPts val="1200"/>
              </a:spcBef>
            </a:pPr>
            <a:r>
              <a:rPr lang="hr-HR" sz="2800" dirty="0"/>
              <a:t>zemlje koje ne žele pristupiti EU-u</a:t>
            </a:r>
          </a:p>
          <a:p>
            <a:pPr lvl="0">
              <a:spcBef>
                <a:spcPts val="1200"/>
              </a:spcBef>
            </a:pPr>
            <a:r>
              <a:rPr lang="hr-HR" sz="2800" dirty="0"/>
              <a:t>osnovana je 1960. u Stockholmu kao </a:t>
            </a:r>
            <a:r>
              <a:rPr lang="hr-HR" sz="2800" b="1" dirty="0">
                <a:solidFill>
                  <a:srgbClr val="FFFF00"/>
                </a:solidFill>
              </a:rPr>
              <a:t>alternativa Europskoj zajednici</a:t>
            </a:r>
          </a:p>
          <a:p>
            <a:pPr lvl="0">
              <a:spcBef>
                <a:spcPts val="1200"/>
              </a:spcBef>
            </a:pPr>
            <a:r>
              <a:rPr lang="hr-HR" sz="2800" dirty="0" smtClean="0"/>
              <a:t>članice </a:t>
            </a:r>
            <a:r>
              <a:rPr lang="hr-HR" sz="2800" dirty="0"/>
              <a:t>EFTA-e ulaskom u EU napuštaju </a:t>
            </a:r>
            <a:r>
              <a:rPr lang="hr-HR" sz="2800" dirty="0" smtClean="0"/>
              <a:t>EFTA-u</a:t>
            </a:r>
          </a:p>
          <a:p>
            <a:pPr lvl="0">
              <a:spcBef>
                <a:spcPts val="1200"/>
              </a:spcBef>
            </a:pPr>
            <a:r>
              <a:rPr lang="hr-HR" sz="2800" b="1" dirty="0" smtClean="0">
                <a:solidFill>
                  <a:srgbClr val="FFFF00"/>
                </a:solidFill>
              </a:rPr>
              <a:t>sjedište</a:t>
            </a:r>
            <a:r>
              <a:rPr lang="hr-HR" sz="2800" dirty="0" smtClean="0"/>
              <a:t> u </a:t>
            </a:r>
            <a:r>
              <a:rPr lang="hr-HR" sz="2800" dirty="0"/>
              <a:t>Ženevi</a:t>
            </a:r>
          </a:p>
        </p:txBody>
      </p:sp>
      <p:pic>
        <p:nvPicPr>
          <p:cNvPr id="3074" name="Picture 2" descr="https://upload.wikimedia.org/wikipedia/commons/thumb/7/75/EFTA_logo.svg/1200px-EFTA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923754"/>
            <a:ext cx="3456384" cy="2658536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4163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hr-HR" altLang="sr-Latn-R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CEFTA </a:t>
            </a:r>
            <a:r>
              <a:rPr lang="hr-HR" altLang="sr-Latn-R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hr-HR" altLang="sr-Latn-RS" sz="33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Srednjoeuropski ugovor o slobodnoj </a:t>
            </a:r>
            <a:r>
              <a:rPr lang="hr-HR" altLang="sr-Latn-RS" sz="33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trgovini</a:t>
            </a:r>
            <a:endParaRPr lang="hr-HR" altLang="sr-Latn-RS" sz="33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504" y="1052736"/>
            <a:ext cx="8928992" cy="3168352"/>
          </a:xfrm>
        </p:spPr>
        <p:txBody>
          <a:bodyPr>
            <a:noAutofit/>
          </a:bodyPr>
          <a:lstStyle/>
          <a:p>
            <a:pPr lvl="0">
              <a:spcBef>
                <a:spcPts val="1800"/>
              </a:spcBef>
            </a:pPr>
            <a:r>
              <a:rPr lang="hr-HR" sz="2800" dirty="0"/>
              <a:t>sklopljen 1992. – Čehoslovačka, Mađarska i Poljska</a:t>
            </a:r>
          </a:p>
          <a:p>
            <a:pPr lvl="0">
              <a:spcBef>
                <a:spcPts val="1800"/>
              </a:spcBef>
            </a:pPr>
            <a:r>
              <a:rPr lang="hr-HR" sz="2800" dirty="0"/>
              <a:t>kasnije se pridružuju Slovenija, Rumunjska, Bugarska i Hrvatska</a:t>
            </a:r>
          </a:p>
          <a:p>
            <a:pPr lvl="0">
              <a:spcBef>
                <a:spcPts val="1800"/>
              </a:spcBef>
            </a:pPr>
            <a:r>
              <a:rPr lang="hr-HR" sz="2800" dirty="0"/>
              <a:t>ulaskom u EU, članice napuštaju CEFTU</a:t>
            </a:r>
          </a:p>
          <a:p>
            <a:pPr lvl="0">
              <a:spcBef>
                <a:spcPts val="1800"/>
              </a:spcBef>
            </a:pPr>
            <a:r>
              <a:rPr lang="hr-HR" sz="2800" dirty="0"/>
              <a:t>danas su članice CEFTE: </a:t>
            </a:r>
            <a:r>
              <a:rPr lang="hr-HR" sz="2800" b="1" dirty="0">
                <a:solidFill>
                  <a:srgbClr val="FFFF00"/>
                </a:solidFill>
              </a:rPr>
              <a:t>Albanija, BiH, Crna Gora, Makedonija, Moldavija, Kosovo </a:t>
            </a:r>
            <a:r>
              <a:rPr lang="hr-HR" sz="2800" dirty="0"/>
              <a:t>i</a:t>
            </a:r>
            <a:r>
              <a:rPr lang="hr-HR" sz="2800" b="1" dirty="0">
                <a:solidFill>
                  <a:srgbClr val="FFFF00"/>
                </a:solidFill>
              </a:rPr>
              <a:t> Srbija</a:t>
            </a:r>
          </a:p>
        </p:txBody>
      </p:sp>
      <p:pic>
        <p:nvPicPr>
          <p:cNvPr id="2052" name="Picture 4" descr="https://upload.wikimedia.org/wikipedia/commons/thumb/6/6f/Flag_of_CEFTA.svg/1200px-Flag_of_CEFTA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474976"/>
            <a:ext cx="3214057" cy="21989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724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VIJEĆE EUROPE </a:t>
            </a:r>
            <a:endParaRPr lang="hr-HR" altLang="sr-Latn-RS" sz="33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504" y="1052736"/>
            <a:ext cx="8928992" cy="3168352"/>
          </a:xfrm>
        </p:spPr>
        <p:txBody>
          <a:bodyPr>
            <a:noAutofit/>
          </a:bodyPr>
          <a:lstStyle/>
          <a:p>
            <a:pPr lvl="0">
              <a:spcBef>
                <a:spcPts val="1800"/>
              </a:spcBef>
            </a:pPr>
            <a:r>
              <a:rPr lang="hr-HR" sz="2800" b="1" dirty="0">
                <a:solidFill>
                  <a:srgbClr val="FFFF00"/>
                </a:solidFill>
              </a:rPr>
              <a:t>najstarija europska organizacija </a:t>
            </a:r>
            <a:r>
              <a:rPr lang="hr-HR" sz="2800" dirty="0"/>
              <a:t>– osnovana 1949. g</a:t>
            </a:r>
          </a:p>
          <a:p>
            <a:pPr lvl="0">
              <a:spcBef>
                <a:spcPts val="1800"/>
              </a:spcBef>
            </a:pPr>
            <a:r>
              <a:rPr lang="hr-HR" sz="2800" dirty="0"/>
              <a:t>cilj joj je </a:t>
            </a:r>
            <a:r>
              <a:rPr lang="hr-HR" sz="2800" b="1" dirty="0">
                <a:solidFill>
                  <a:srgbClr val="FFFF00"/>
                </a:solidFill>
              </a:rPr>
              <a:t>promicanje jedinstva i suradnje u Europi</a:t>
            </a:r>
          </a:p>
          <a:p>
            <a:pPr lvl="0">
              <a:spcBef>
                <a:spcPts val="1800"/>
              </a:spcBef>
            </a:pPr>
            <a:r>
              <a:rPr lang="hr-HR" sz="2800" dirty="0"/>
              <a:t>zalaže se za političku, socijalnu, pravnu suradnju i suradnju u kulturi u Europi</a:t>
            </a:r>
          </a:p>
          <a:p>
            <a:pPr lvl="0">
              <a:spcBef>
                <a:spcPts val="1800"/>
              </a:spcBef>
            </a:pPr>
            <a:r>
              <a:rPr lang="hr-HR" sz="2800" dirty="0"/>
              <a:t>sjedište je u </a:t>
            </a:r>
            <a:r>
              <a:rPr lang="hr-HR" sz="2800" dirty="0" err="1"/>
              <a:t>Starsbourgu</a:t>
            </a:r>
            <a:r>
              <a:rPr lang="hr-HR" sz="2800" dirty="0"/>
              <a:t> i okuplja </a:t>
            </a:r>
            <a:r>
              <a:rPr lang="hr-HR" sz="2800" b="1" dirty="0">
                <a:solidFill>
                  <a:srgbClr val="FFFF00"/>
                </a:solidFill>
              </a:rPr>
              <a:t>41 članicu </a:t>
            </a:r>
            <a:r>
              <a:rPr lang="hr-HR" sz="2800" dirty="0"/>
              <a:t>– Hrvatska članica od 1996.</a:t>
            </a:r>
          </a:p>
        </p:txBody>
      </p:sp>
      <p:pic>
        <p:nvPicPr>
          <p:cNvPr id="8194" name="Picture 2" descr="https://pogledkrozprozor.files.wordpress.com/2012/08/council_of_europe_logo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123680"/>
            <a:ext cx="3096344" cy="2511079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0673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hr-HR" altLang="sr-Latn-R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OESS </a:t>
            </a:r>
            <a:r>
              <a:rPr lang="hr-HR" altLang="sr-Latn-R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hr-HR" altLang="sr-Latn-RS" sz="33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Organizacija za europsku sigurnost i </a:t>
            </a:r>
            <a:r>
              <a:rPr lang="hr-HR" altLang="sr-Latn-RS" sz="33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suradnju</a:t>
            </a:r>
            <a:endParaRPr lang="hr-HR" altLang="sr-Latn-RS" sz="33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504" y="1052736"/>
            <a:ext cx="8928992" cy="5040560"/>
          </a:xfrm>
        </p:spPr>
        <p:txBody>
          <a:bodyPr>
            <a:noAutofit/>
          </a:bodyPr>
          <a:lstStyle/>
          <a:p>
            <a:pPr lvl="0"/>
            <a:r>
              <a:rPr lang="hr-HR" sz="2800" dirty="0"/>
              <a:t>osnovana 1973. i danas ima </a:t>
            </a:r>
            <a:r>
              <a:rPr lang="hr-HR" sz="2800" b="1" dirty="0">
                <a:solidFill>
                  <a:srgbClr val="FFFF00"/>
                </a:solidFill>
              </a:rPr>
              <a:t>55 članica</a:t>
            </a:r>
          </a:p>
          <a:p>
            <a:pPr lvl="0">
              <a:spcBef>
                <a:spcPts val="1800"/>
              </a:spcBef>
            </a:pPr>
            <a:r>
              <a:rPr lang="hr-HR" sz="2800" b="1" dirty="0" smtClean="0">
                <a:solidFill>
                  <a:srgbClr val="FFFF00"/>
                </a:solidFill>
              </a:rPr>
              <a:t>zadaće OESS-a:</a:t>
            </a:r>
          </a:p>
          <a:p>
            <a:pPr lvl="1"/>
            <a:r>
              <a:rPr lang="hr-HR" dirty="0" smtClean="0"/>
              <a:t>upozorava </a:t>
            </a:r>
            <a:r>
              <a:rPr lang="hr-HR" dirty="0"/>
              <a:t>na moguće sukobe i sprječava </a:t>
            </a:r>
            <a:r>
              <a:rPr lang="hr-HR" dirty="0" smtClean="0"/>
              <a:t>ih</a:t>
            </a:r>
          </a:p>
          <a:p>
            <a:pPr lvl="1"/>
            <a:r>
              <a:rPr lang="hr-HR" dirty="0" smtClean="0"/>
              <a:t>posreduje </a:t>
            </a:r>
            <a:r>
              <a:rPr lang="hr-HR" dirty="0"/>
              <a:t>u </a:t>
            </a:r>
            <a:r>
              <a:rPr lang="hr-HR" dirty="0" smtClean="0"/>
              <a:t>krizama</a:t>
            </a:r>
          </a:p>
          <a:p>
            <a:pPr lvl="1"/>
            <a:r>
              <a:rPr lang="hr-HR" dirty="0" smtClean="0"/>
              <a:t>kontrolira naoružanje</a:t>
            </a:r>
          </a:p>
          <a:p>
            <a:pPr lvl="1"/>
            <a:r>
              <a:rPr lang="hr-HR" dirty="0" smtClean="0"/>
              <a:t>sudjeluje </a:t>
            </a:r>
            <a:r>
              <a:rPr lang="hr-HR" dirty="0"/>
              <a:t>u </a:t>
            </a:r>
            <a:r>
              <a:rPr lang="hr-HR" dirty="0" smtClean="0"/>
              <a:t>diplomaciji</a:t>
            </a:r>
          </a:p>
          <a:p>
            <a:pPr lvl="1"/>
            <a:r>
              <a:rPr lang="hr-HR" dirty="0" smtClean="0"/>
              <a:t>zaštiti </a:t>
            </a:r>
            <a:r>
              <a:rPr lang="hr-HR" dirty="0"/>
              <a:t>ljudskih </a:t>
            </a:r>
            <a:r>
              <a:rPr lang="hr-HR" dirty="0" smtClean="0"/>
              <a:t>prava</a:t>
            </a:r>
          </a:p>
          <a:p>
            <a:pPr lvl="1"/>
            <a:r>
              <a:rPr lang="hr-HR" dirty="0" smtClean="0"/>
              <a:t>nadzire izbore</a:t>
            </a:r>
            <a:endParaRPr lang="hr-HR" dirty="0"/>
          </a:p>
        </p:txBody>
      </p:sp>
      <p:pic>
        <p:nvPicPr>
          <p:cNvPr id="5122" name="Picture 2" descr="https://upload.wikimedia.org/wikipedia/commons/thumb/3/34/OSCE_logo.svg/2000px-OSCE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5132529"/>
            <a:ext cx="4989796" cy="154933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179877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WEU </a:t>
            </a:r>
            <a:r>
              <a:rPr lang="hr-HR" altLang="sr-Latn-R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hr-HR" altLang="sr-Latn-RS" sz="33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Zapadnoeuropska </a:t>
            </a:r>
            <a:r>
              <a:rPr lang="hr-HR" altLang="sr-Latn-RS" sz="33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unija</a:t>
            </a:r>
            <a:endParaRPr lang="hr-HR" altLang="sr-Latn-RS" sz="33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504" y="1052736"/>
            <a:ext cx="8928992" cy="5040560"/>
          </a:xfrm>
        </p:spPr>
        <p:txBody>
          <a:bodyPr>
            <a:noAutofit/>
          </a:bodyPr>
          <a:lstStyle/>
          <a:p>
            <a:pPr lvl="0"/>
            <a:r>
              <a:rPr lang="hr-HR" sz="2800" b="1" dirty="0">
                <a:solidFill>
                  <a:srgbClr val="FFFF00"/>
                </a:solidFill>
              </a:rPr>
              <a:t>savez obrambenih snaga europskih država </a:t>
            </a:r>
            <a:r>
              <a:rPr lang="hr-HR" sz="2800" dirty="0"/>
              <a:t>– osnovan 1955.</a:t>
            </a:r>
          </a:p>
          <a:p>
            <a:pPr lvl="0"/>
            <a:r>
              <a:rPr lang="hr-HR" sz="2800" dirty="0"/>
              <a:t>sudjeluje u obrambenim i humanitarnim akcijama</a:t>
            </a:r>
          </a:p>
          <a:p>
            <a:pPr lvl="0"/>
            <a:r>
              <a:rPr lang="hr-HR" sz="2800" dirty="0"/>
              <a:t>sjedište u Bruxellesu</a:t>
            </a:r>
          </a:p>
        </p:txBody>
      </p:sp>
      <p:pic>
        <p:nvPicPr>
          <p:cNvPr id="9218" name="Picture 2" descr="http://www.flags.net/images/largeflags/WEUN00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956070"/>
            <a:ext cx="3983732" cy="266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696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" t="9288"/>
          <a:stretch>
            <a:fillRect/>
          </a:stretch>
        </p:blipFill>
        <p:spPr bwMode="auto">
          <a:xfrm>
            <a:off x="77527" y="350780"/>
            <a:ext cx="8977834" cy="618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-55653" y="3019337"/>
            <a:ext cx="3232038" cy="1848708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  <a:latin typeface="+mj-lt"/>
              </a:rPr>
              <a:t>CARINSKA UNIJA</a:t>
            </a:r>
          </a:p>
          <a:p>
            <a:r>
              <a:rPr lang="hr-HR" sz="2000" b="1" dirty="0" smtClean="0">
                <a:solidFill>
                  <a:schemeClr val="bg1"/>
                </a:solidFill>
                <a:latin typeface="+mj-lt"/>
              </a:rPr>
              <a:t>JEDINSTVENO TRŽIŠTE</a:t>
            </a:r>
          </a:p>
          <a:p>
            <a:r>
              <a:rPr lang="hr-HR" sz="2000" b="1" dirty="0" smtClean="0">
                <a:solidFill>
                  <a:schemeClr val="bg1"/>
                </a:solidFill>
                <a:latin typeface="+mj-lt"/>
              </a:rPr>
              <a:t>POLJOPRIVREDNA POLITIKA</a:t>
            </a:r>
          </a:p>
          <a:p>
            <a:r>
              <a:rPr lang="hr-HR" sz="2000" b="1" dirty="0" smtClean="0">
                <a:solidFill>
                  <a:schemeClr val="bg1"/>
                </a:solidFill>
                <a:latin typeface="+mj-lt"/>
              </a:rPr>
              <a:t>STRUKTURNE POLITIKE</a:t>
            </a:r>
          </a:p>
          <a:p>
            <a:r>
              <a:rPr lang="hr-HR" sz="2000" b="1" dirty="0" smtClean="0">
                <a:solidFill>
                  <a:schemeClr val="bg1"/>
                </a:solidFill>
                <a:latin typeface="+mj-lt"/>
              </a:rPr>
              <a:t>MONETARNA UNIJA</a:t>
            </a:r>
            <a:endParaRPr lang="hr-HR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2838315" y="2988377"/>
            <a:ext cx="3232038" cy="191062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  <a:latin typeface="+mj-lt"/>
              </a:rPr>
              <a:t>ZAJEDNIČKA VANJSKA I SIGURNOSNA POLITIKA</a:t>
            </a:r>
            <a:endParaRPr lang="hr-HR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5796204" y="3025653"/>
            <a:ext cx="3232038" cy="183607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  <a:latin typeface="+mj-lt"/>
              </a:rPr>
              <a:t>SURADNJA U PRAVOSUĐU I UNUTARNJIM POSLOVIMA</a:t>
            </a:r>
            <a:endParaRPr lang="hr-HR" sz="2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684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-1"/>
            <a:ext cx="7575128" cy="6818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32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INSTITUCIJE EU</a:t>
            </a:r>
            <a:endParaRPr lang="hr-HR" altLang="sr-Latn-R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512" y="1052736"/>
            <a:ext cx="8617148" cy="56166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hr-HR" altLang="sr-Latn-RS" sz="2800" dirty="0"/>
              <a:t>Vijeće EU 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Council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of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the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European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Union) </a:t>
            </a:r>
            <a:r>
              <a:rPr lang="hr-HR" sz="2400" i="1" dirty="0" smtClean="0">
                <a:solidFill>
                  <a:schemeClr val="tx1">
                    <a:lumMod val="75000"/>
                  </a:schemeClr>
                </a:solidFill>
              </a:rPr>
              <a:t>- </a:t>
            </a:r>
            <a:r>
              <a:rPr lang="hr-HR" sz="2400" dirty="0" smtClean="0"/>
              <a:t>Bruxelles</a:t>
            </a:r>
            <a:endParaRPr lang="hr-HR" altLang="sr-Latn-RS" sz="2400" i="1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hr-HR" altLang="sr-Latn-RS" sz="2800" dirty="0"/>
              <a:t>Europsko vijeće 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European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council</a:t>
            </a:r>
            <a:r>
              <a:rPr lang="hr-HR" sz="2400" i="1" dirty="0" smtClean="0">
                <a:solidFill>
                  <a:schemeClr val="tx1">
                    <a:lumMod val="75000"/>
                  </a:schemeClr>
                </a:solidFill>
              </a:rPr>
              <a:t>) - </a:t>
            </a:r>
            <a:r>
              <a:rPr lang="hr-HR" sz="2400" dirty="0"/>
              <a:t>Bruxellesu</a:t>
            </a:r>
            <a:endParaRPr lang="hr-HR" altLang="sr-Latn-RS" sz="2400" i="1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hr-HR" sz="2800" dirty="0"/>
              <a:t>Europski parlament 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European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Parlament</a:t>
            </a:r>
            <a:r>
              <a:rPr lang="hr-HR" sz="2400" i="1" dirty="0" smtClean="0">
                <a:solidFill>
                  <a:schemeClr val="tx1">
                    <a:lumMod val="75000"/>
                  </a:schemeClr>
                </a:solidFill>
              </a:rPr>
              <a:t>) - </a:t>
            </a:r>
            <a:r>
              <a:rPr lang="hr-HR" sz="2400" dirty="0" err="1" smtClean="0"/>
              <a:t>Strasbourg</a:t>
            </a:r>
            <a:endParaRPr lang="hr-HR" sz="2400" i="1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hr-HR" sz="2800" dirty="0"/>
              <a:t>Europska komisija 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European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Commission</a:t>
            </a:r>
            <a:r>
              <a:rPr lang="hr-HR" sz="2400" i="1" dirty="0" smtClean="0">
                <a:solidFill>
                  <a:schemeClr val="tx1">
                    <a:lumMod val="75000"/>
                  </a:schemeClr>
                </a:solidFill>
              </a:rPr>
              <a:t>) - </a:t>
            </a:r>
            <a:r>
              <a:rPr lang="hr-HR" sz="2400" dirty="0"/>
              <a:t>Bruxelles</a:t>
            </a:r>
            <a:endParaRPr lang="hr-HR" sz="2400" i="1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hr-HR" sz="2800" dirty="0"/>
              <a:t>Sud pravde Europske unije ili Europski sud </a:t>
            </a:r>
            <a:r>
              <a:rPr lang="hr-HR" sz="2800" dirty="0" smtClean="0"/>
              <a:t/>
            </a:r>
            <a:br>
              <a:rPr lang="hr-HR" sz="2800" dirty="0" smtClean="0"/>
            </a:br>
            <a:r>
              <a:rPr lang="hr-HR" sz="2400" i="1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Court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of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Justice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of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the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European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Communities</a:t>
            </a:r>
            <a:r>
              <a:rPr lang="hr-HR" sz="2400" i="1" dirty="0" smtClean="0">
                <a:solidFill>
                  <a:schemeClr val="tx1">
                    <a:lumMod val="75000"/>
                  </a:schemeClr>
                </a:solidFill>
              </a:rPr>
              <a:t>) - </a:t>
            </a:r>
            <a:r>
              <a:rPr lang="hr-HR" sz="2400" dirty="0"/>
              <a:t>Luxembourg</a:t>
            </a:r>
            <a:endParaRPr lang="hr-HR" sz="2400" i="1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hr-HR" sz="2800" dirty="0"/>
              <a:t>Revizorski sud 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(Court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of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Auditors</a:t>
            </a:r>
            <a:r>
              <a:rPr lang="hr-HR" sz="2400" i="1" dirty="0" smtClean="0">
                <a:solidFill>
                  <a:schemeClr val="tx1">
                    <a:lumMod val="75000"/>
                  </a:schemeClr>
                </a:solidFill>
              </a:rPr>
              <a:t>) - </a:t>
            </a:r>
            <a:r>
              <a:rPr lang="hr-HR" sz="2400" dirty="0"/>
              <a:t>Luxembourg</a:t>
            </a:r>
            <a:endParaRPr lang="hr-HR" sz="2400" i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615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VIJEĆE EUROPSKE </a:t>
            </a:r>
            <a:r>
              <a:rPr lang="hr-HR" altLang="sr-Latn-R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UNIJE</a:t>
            </a:r>
            <a:endParaRPr lang="hr-HR" altLang="sr-Latn-R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796" y="980728"/>
            <a:ext cx="9121204" cy="5688632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vi-VN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glavna </a:t>
            </a:r>
            <a:r>
              <a:rPr lang="vi-VN" altLang="sr-Latn-R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institucija EU-a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– okuplja ministre vlada svih članica unije</a:t>
            </a:r>
          </a:p>
          <a:p>
            <a:pPr>
              <a:spcBef>
                <a:spcPts val="1200"/>
              </a:spcBef>
            </a:pPr>
            <a:r>
              <a:rPr lang="vi-VN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postoji </a:t>
            </a:r>
            <a:r>
              <a:rPr lang="vi-VN" altLang="sr-Latn-R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više Vijeća ministara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, ovisno o temi o kojoj se </a:t>
            </a: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raspravlja</a:t>
            </a:r>
            <a:endParaRPr lang="hr-HR" altLang="sr-Latn-RS" sz="2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12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Vijeće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ministara vanjskih poslova, poljoprivrede, ekonomije, prometa, okoliša…</a:t>
            </a:r>
          </a:p>
          <a:p>
            <a:pPr>
              <a:spcBef>
                <a:spcPts val="12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u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suradnji s Europskim parlamentom </a:t>
            </a:r>
            <a:r>
              <a:rPr lang="vi-VN" altLang="sr-Latn-R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donosi pravne odluke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vi-VN" altLang="sr-Latn-R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zaključke</a:t>
            </a:r>
          </a:p>
          <a:p>
            <a:pPr>
              <a:spcBef>
                <a:spcPts val="12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zajedno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s Europskim parlamentom Vijeće je zaduženo za </a:t>
            </a:r>
            <a:r>
              <a:rPr lang="vi-VN" altLang="sr-Latn-R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donošenje proračuna</a:t>
            </a:r>
          </a:p>
          <a:p>
            <a:pPr>
              <a:spcBef>
                <a:spcPts val="1200"/>
              </a:spcBef>
            </a:pPr>
            <a:r>
              <a:rPr lang="vi-VN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vijećem </a:t>
            </a:r>
            <a:r>
              <a:rPr lang="vi-VN" altLang="sr-Latn-R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 zasjeda svakih 6 mjeseci druga zemlja članica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prema unaprijed utvrđenom </a:t>
            </a: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rasporedu</a:t>
            </a:r>
            <a:r>
              <a:rPr lang="hr-HR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hr-HR" altLang="sr-Latn-RS" sz="2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r>
              <a:rPr lang="hr-HR" altLang="sr-Latn-RS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Hrvatska je na redu u prvoj polovici 2020.</a:t>
            </a:r>
            <a:endParaRPr lang="vi-VN" altLang="sr-Latn-R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38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fra.europa.eu/sites/default/files/fra_images/justus_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23384"/>
            <a:ext cx="7794654" cy="480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5805264"/>
            <a:ext cx="3995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latin typeface="+mj-lt"/>
              </a:rPr>
              <a:t>Vijeće Europske unije </a:t>
            </a:r>
            <a:r>
              <a:rPr lang="hr-HR" sz="2000" dirty="0">
                <a:latin typeface="+mj-lt"/>
              </a:rPr>
              <a:t>u Bruxellesu</a:t>
            </a:r>
          </a:p>
        </p:txBody>
      </p:sp>
    </p:spTree>
    <p:extLst>
      <p:ext uri="{BB962C8B-B14F-4D97-AF65-F5344CB8AC3E}">
        <p14:creationId xmlns:p14="http://schemas.microsoft.com/office/powerpoint/2010/main" val="1790946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EUROPSKO VIJEĆE</a:t>
            </a:r>
            <a:endParaRPr lang="hr-HR" altLang="sr-Latn-R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796" y="1052736"/>
            <a:ext cx="9121204" cy="20162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daje </a:t>
            </a:r>
            <a:r>
              <a:rPr lang="vi-VN" altLang="sr-Latn-R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opće političke smjernice</a:t>
            </a:r>
          </a:p>
          <a:p>
            <a:pPr>
              <a:spcBef>
                <a:spcPts val="12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sastaje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se </a:t>
            </a: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hr-HR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do 4</a:t>
            </a: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puta </a:t>
            </a: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godišnje</a:t>
            </a:r>
            <a:r>
              <a:rPr lang="hr-HR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(na </a:t>
            </a:r>
            <a:r>
              <a:rPr lang="hr-HR" altLang="sr-Latn-RS" sz="2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summitima</a:t>
            </a:r>
            <a:r>
              <a:rPr lang="hr-HR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vi-VN" altLang="sr-Latn-R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čine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ga čelnici država ili vlada članica EU + predsjednik Komisije EU</a:t>
            </a:r>
          </a:p>
        </p:txBody>
      </p:sp>
      <p:pic>
        <p:nvPicPr>
          <p:cNvPr id="4" name="Picture 4" descr="369001">
            <a:hlinkClick r:id="rId3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6"/>
          <a:stretch/>
        </p:blipFill>
        <p:spPr>
          <a:xfrm>
            <a:off x="2051720" y="2780928"/>
            <a:ext cx="5223976" cy="3589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91587" y="6334811"/>
            <a:ext cx="3249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dirty="0" smtClean="0">
                <a:latin typeface="+mj-lt"/>
              </a:rPr>
              <a:t>Zgrada Vijeća EU </a:t>
            </a:r>
            <a:r>
              <a:rPr lang="hr-HR" sz="2000" dirty="0">
                <a:latin typeface="+mj-lt"/>
              </a:rPr>
              <a:t>u Bruxellesu</a:t>
            </a:r>
          </a:p>
        </p:txBody>
      </p:sp>
    </p:spTree>
    <p:extLst>
      <p:ext uri="{BB962C8B-B14F-4D97-AF65-F5344CB8AC3E}">
        <p14:creationId xmlns:p14="http://schemas.microsoft.com/office/powerpoint/2010/main" val="4008777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EUROPSKI PARLAMENT</a:t>
            </a:r>
            <a:endParaRPr lang="hr-HR" altLang="sr-Latn-R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796" y="980728"/>
            <a:ext cx="9121204" cy="20162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vi-VN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sudjeluje </a:t>
            </a:r>
            <a:r>
              <a:rPr lang="vi-VN" altLang="sr-Latn-R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 donošenju zakonskih odredbi</a:t>
            </a:r>
          </a:p>
          <a:p>
            <a:pPr>
              <a:spcBef>
                <a:spcPts val="12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ima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751 člana (11 iz Hrvatske) – </a:t>
            </a:r>
            <a:r>
              <a:rPr lang="vi-VN" altLang="sr-Latn-R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biraju se na izborima za </a:t>
            </a:r>
            <a:r>
              <a:rPr lang="vi-VN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Europski </a:t>
            </a:r>
            <a:r>
              <a:rPr lang="vi-VN" altLang="sr-Latn-R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parlament</a:t>
            </a:r>
          </a:p>
          <a:p>
            <a:pPr>
              <a:spcBef>
                <a:spcPts val="12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sjednice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se održavaju u Strasbourgu i Bruxellesu, dok je sjedište tajništva u Luksemburgu</a:t>
            </a:r>
          </a:p>
        </p:txBody>
      </p:sp>
      <p:pic>
        <p:nvPicPr>
          <p:cNvPr id="6" name="Picture 4" descr="34031">
            <a:hlinkClick r:id="rId3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1" b="3570"/>
          <a:stretch/>
        </p:blipFill>
        <p:spPr>
          <a:xfrm>
            <a:off x="3851920" y="3414050"/>
            <a:ext cx="5184576" cy="30341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71721" y="6430949"/>
            <a:ext cx="3995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latin typeface="+mj-lt"/>
              </a:rPr>
              <a:t>Europski parlament </a:t>
            </a:r>
            <a:r>
              <a:rPr lang="hr-HR" sz="2000" dirty="0">
                <a:latin typeface="+mj-lt"/>
              </a:rPr>
              <a:t>u </a:t>
            </a:r>
            <a:r>
              <a:rPr lang="hr-HR" sz="2000" dirty="0" smtClean="0">
                <a:latin typeface="+mj-lt"/>
              </a:rPr>
              <a:t>Strasbourgu</a:t>
            </a:r>
            <a:endParaRPr lang="hr-HR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2163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EUROPSKI PARLAMENT</a:t>
            </a:r>
            <a:endParaRPr lang="hr-HR" altLang="sr-Latn-R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9" t="34783" r="3116" b="51253"/>
          <a:stretch/>
        </p:blipFill>
        <p:spPr>
          <a:xfrm>
            <a:off x="152400" y="1308100"/>
            <a:ext cx="8871396" cy="34091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4970" y="2142858"/>
            <a:ext cx="293821" cy="22588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07816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EUROPSKA KOMISIJA</a:t>
            </a:r>
            <a:endParaRPr lang="hr-HR" altLang="sr-Latn-R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512" y="1052736"/>
            <a:ext cx="8964488" cy="56166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vi-VN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ključno tijelo EU-a</a:t>
            </a:r>
          </a:p>
          <a:p>
            <a:pPr>
              <a:spcBef>
                <a:spcPts val="12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predstavlja </a:t>
            </a:r>
            <a:r>
              <a:rPr lang="vi-VN" altLang="sr-Latn-R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izvršno-administrativnu vlast</a:t>
            </a:r>
          </a:p>
          <a:p>
            <a:pPr>
              <a:spcBef>
                <a:spcPts val="1200"/>
              </a:spcBef>
            </a:pPr>
            <a:r>
              <a:rPr lang="vi-VN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zadaće</a:t>
            </a:r>
            <a:r>
              <a:rPr lang="hr-HR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komisije</a:t>
            </a:r>
            <a:r>
              <a:rPr lang="vi-VN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hr-HR" altLang="sr-Latn-RS" sz="2600" b="1" dirty="0" smtClean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vi-VN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provođenje </a:t>
            </a:r>
            <a:r>
              <a:rPr lang="vi-VN" alt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politike </a:t>
            </a:r>
            <a:r>
              <a:rPr lang="vi-VN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unije</a:t>
            </a:r>
            <a:endParaRPr lang="hr-HR" altLang="sr-Latn-R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vi-VN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posredovanje </a:t>
            </a:r>
            <a:r>
              <a:rPr lang="vi-VN" altLang="sr-Latn-RS" dirty="0">
                <a:latin typeface="Calibri" panose="020F0502020204030204" pitchFamily="34" charset="0"/>
                <a:cs typeface="Calibri" panose="020F0502020204030204" pitchFamily="34" charset="0"/>
              </a:rPr>
              <a:t>među državama </a:t>
            </a:r>
            <a:r>
              <a:rPr lang="vi-VN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članicama</a:t>
            </a:r>
            <a:endParaRPr lang="hr-HR" altLang="sr-Latn-R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vi-VN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priprema </a:t>
            </a:r>
            <a:r>
              <a:rPr lang="vi-VN" alt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pravnih akata</a:t>
            </a:r>
          </a:p>
          <a:p>
            <a:pPr>
              <a:spcBef>
                <a:spcPts val="24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od 2013. ima </a:t>
            </a:r>
            <a:r>
              <a:rPr lang="vi-VN" altLang="sr-Latn-RS" sz="26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28 članova </a:t>
            </a: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– po jednog iz svake države </a:t>
            </a: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članice</a:t>
            </a:r>
            <a:endParaRPr lang="hr-HR" altLang="sr-Latn-RS" sz="2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hr-HR" altLang="sr-Latn-R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Neven Mimica – hrvatski predstavnik </a:t>
            </a:r>
            <a:r>
              <a:rPr lang="hr-HR" altLang="sr-Latn-RS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vi-VN" altLang="sr-Latn-RS" sz="2400" i="1" dirty="0">
                <a:latin typeface="Calibri" panose="020F0502020204030204" pitchFamily="34" charset="0"/>
                <a:cs typeface="Calibri" panose="020F0502020204030204" pitchFamily="34" charset="0"/>
              </a:rPr>
              <a:t>Europski povjerenik za međunarodnu suradnju i </a:t>
            </a:r>
            <a:r>
              <a:rPr lang="vi-VN" altLang="sr-Latn-RS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razvoj</a:t>
            </a:r>
            <a:r>
              <a:rPr lang="hr-HR" altLang="sr-Latn-RS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vi-VN" altLang="sr-Latn-RS" sz="24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članovi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komisije se </a:t>
            </a:r>
            <a:r>
              <a:rPr lang="vi-VN" altLang="sr-Latn-R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imenuju sporazumno vlade država članica </a:t>
            </a: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mandat im traje 5 godina</a:t>
            </a:r>
          </a:p>
        </p:txBody>
      </p:sp>
    </p:spTree>
    <p:extLst>
      <p:ext uri="{BB962C8B-B14F-4D97-AF65-F5344CB8AC3E}">
        <p14:creationId xmlns:p14="http://schemas.microsoft.com/office/powerpoint/2010/main" val="545971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03648" y="6269250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latin typeface="+mj-lt"/>
              </a:rPr>
              <a:t>Zgrada Europske komisije u </a:t>
            </a:r>
            <a:r>
              <a:rPr lang="hr-HR" sz="2000" dirty="0">
                <a:latin typeface="+mj-lt"/>
              </a:rPr>
              <a:t>Bruxellesu</a:t>
            </a:r>
          </a:p>
        </p:txBody>
      </p:sp>
      <p:pic>
        <p:nvPicPr>
          <p:cNvPr id="7170" name="Picture 2" descr="https://www.mimoa.eu/images/37350_l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0648"/>
            <a:ext cx="6281252" cy="602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198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87">
  <a:themeElements>
    <a:clrScheme name="gea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ea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gea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oja_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p87</Template>
  <TotalTime>688</TotalTime>
  <Words>596</Words>
  <Application>Microsoft Office PowerPoint</Application>
  <PresentationFormat>On-screen Show (4:3)</PresentationFormat>
  <Paragraphs>105</Paragraphs>
  <Slides>19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p87</vt:lpstr>
      <vt:lpstr>Custom Design</vt:lpstr>
      <vt:lpstr>moja_tema</vt:lpstr>
      <vt:lpstr>PowerPoint Presentation</vt:lpstr>
      <vt:lpstr>INSTITUCIJE EU</vt:lpstr>
      <vt:lpstr>VIJEĆE EUROPSKE UNIJE</vt:lpstr>
      <vt:lpstr>PowerPoint Presentation</vt:lpstr>
      <vt:lpstr>EUROPSKO VIJEĆE</vt:lpstr>
      <vt:lpstr>EUROPSKI PARLAMENT</vt:lpstr>
      <vt:lpstr>EUROPSKI PARLAMENT</vt:lpstr>
      <vt:lpstr>EUROPSKA KOMISIJA</vt:lpstr>
      <vt:lpstr>PowerPoint Presentation</vt:lpstr>
      <vt:lpstr>SUD PRAVDE EUROPSKE UNIJE</vt:lpstr>
      <vt:lpstr>REVIZORSKI SUD</vt:lpstr>
      <vt:lpstr>OSTALE EUROPSKE ORGANIZACIJE</vt:lpstr>
      <vt:lpstr>EFTA – Europsko udruženje slobodne trgovine</vt:lpstr>
      <vt:lpstr>CEFTA – Srednjoeuropski ugovor o slobodnoj trgovini</vt:lpstr>
      <vt:lpstr>VIJEĆE EUROPE </vt:lpstr>
      <vt:lpstr>OESS – Organizacija za europsku sigurnost i suradnju</vt:lpstr>
      <vt:lpstr>WEU – Zapadnoeuropska unija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UJEDINJAVANJE EUROPE</dc:title>
  <dc:creator>cornx</dc:creator>
  <cp:lastModifiedBy>cornx</cp:lastModifiedBy>
  <cp:revision>83</cp:revision>
  <dcterms:created xsi:type="dcterms:W3CDTF">2016-05-05T16:10:58Z</dcterms:created>
  <dcterms:modified xsi:type="dcterms:W3CDTF">2017-10-26T18:51:05Z</dcterms:modified>
</cp:coreProperties>
</file>